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56" r:id="rId2"/>
    <p:sldId id="257" r:id="rId3"/>
    <p:sldId id="258" r:id="rId4"/>
    <p:sldId id="259" r:id="rId5"/>
    <p:sldId id="260" r:id="rId6"/>
    <p:sldId id="261" r:id="rId7"/>
    <p:sldId id="264" r:id="rId8"/>
    <p:sldId id="263" r:id="rId9"/>
    <p:sldId id="265" r:id="rId10"/>
    <p:sldId id="266" r:id="rId11"/>
    <p:sldId id="267" r:id="rId12"/>
    <p:sldId id="268" r:id="rId13"/>
    <p:sldId id="269" r:id="rId14"/>
    <p:sldId id="270" r:id="rId15"/>
    <p:sldId id="271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5CD3F"/>
    <a:srgbClr val="D933CD"/>
    <a:srgbClr val="D43847"/>
    <a:srgbClr val="8F8B7D"/>
    <a:srgbClr val="FF0000"/>
    <a:srgbClr val="FF5050"/>
    <a:srgbClr val="1BF14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263" autoAdjust="0"/>
    <p:restoredTop sz="95387" autoAdjust="0"/>
  </p:normalViewPr>
  <p:slideViewPr>
    <p:cSldViewPr>
      <p:cViewPr>
        <p:scale>
          <a:sx n="70" d="100"/>
          <a:sy n="70" d="100"/>
        </p:scale>
        <p:origin x="-846" y="-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3515B90-FDD8-4C83-B417-BDD80B41AB53}" type="datetimeFigureOut">
              <a:rPr lang="en-US" smtClean="0"/>
              <a:t>12/17/2013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B2D88A9-C681-49D8-A314-CC5E5110DA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25559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2D88A9-C681-49D8-A314-CC5E5110DA16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835441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2D88A9-C681-49D8-A314-CC5E5110DA16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190092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2D88A9-C681-49D8-A314-CC5E5110DA16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691489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2D88A9-C681-49D8-A314-CC5E5110DA16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18894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12/17/2013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12/17/2013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12/17/2013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12/17/2013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12/17/2013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12/17/2013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12/17/2013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jpg"/><Relationship Id="rId4" Type="http://schemas.microsoft.com/office/2007/relationships/hdphoto" Target="../media/hdphoto1.wdp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7" Type="http://schemas.openxmlformats.org/officeDocument/2006/relationships/image" Target="../media/image32.jpg"/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jpeg"/><Relationship Id="rId5" Type="http://schemas.openxmlformats.org/officeDocument/2006/relationships/image" Target="../media/image30.jpg"/><Relationship Id="rId4" Type="http://schemas.openxmlformats.org/officeDocument/2006/relationships/image" Target="../media/image29.jp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png"/><Relationship Id="rId4" Type="http://schemas.microsoft.com/office/2007/relationships/hdphoto" Target="../media/hdphoto1.wdp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7" Type="http://schemas.openxmlformats.org/officeDocument/2006/relationships/image" Target="../media/image10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jpg"/><Relationship Id="rId5" Type="http://schemas.openxmlformats.org/officeDocument/2006/relationships/image" Target="../media/image8.jpg"/><Relationship Id="rId4" Type="http://schemas.openxmlformats.org/officeDocument/2006/relationships/image" Target="../media/image7.jpg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g"/><Relationship Id="rId3" Type="http://schemas.openxmlformats.org/officeDocument/2006/relationships/image" Target="../media/image17.png"/><Relationship Id="rId7" Type="http://schemas.openxmlformats.org/officeDocument/2006/relationships/image" Target="../media/image3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jpeg"/><Relationship Id="rId11" Type="http://schemas.openxmlformats.org/officeDocument/2006/relationships/image" Target="../media/image24.jpg"/><Relationship Id="rId5" Type="http://schemas.openxmlformats.org/officeDocument/2006/relationships/image" Target="../media/image19.png"/><Relationship Id="rId10" Type="http://schemas.openxmlformats.org/officeDocument/2006/relationships/image" Target="../media/image23.jpg"/><Relationship Id="rId4" Type="http://schemas.openxmlformats.org/officeDocument/2006/relationships/image" Target="../media/image18.png"/><Relationship Id="rId9" Type="http://schemas.openxmlformats.org/officeDocument/2006/relationships/image" Target="../media/image22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457201"/>
            <a:ext cx="7772400" cy="1066800"/>
          </a:xfrm>
        </p:spPr>
        <p:txBody>
          <a:bodyPr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bn-BD" sz="13800" b="1" dirty="0" smtClean="0">
                <a:ln w="11430"/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স্বাগতম</a:t>
            </a:r>
            <a:endParaRPr lang="en-US" sz="13800" b="1" dirty="0">
              <a:ln w="11430"/>
              <a:solidFill>
                <a:sysClr val="windowText" lastClr="0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6400" y="2362200"/>
            <a:ext cx="5486400" cy="3522846"/>
          </a:xfrm>
          <a:prstGeom prst="rect">
            <a:avLst/>
          </a:prstGeom>
          <a:ln w="57150">
            <a:solidFill>
              <a:schemeClr val="tx1"/>
            </a:solidFill>
          </a:ln>
        </p:spPr>
      </p:pic>
      <p:sp>
        <p:nvSpPr>
          <p:cNvPr id="4" name="Rectangle 3"/>
          <p:cNvSpPr/>
          <p:nvPr/>
        </p:nvSpPr>
        <p:spPr>
          <a:xfrm rot="16200000">
            <a:off x="1315508" y="4085762"/>
            <a:ext cx="177965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bn-BD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NikoshBAN" pitchFamily="2" charset="0"/>
                <a:cs typeface="NikoshBAN" pitchFamily="2" charset="0"/>
              </a:rPr>
              <a:t>স্বাগতম</a:t>
            </a:r>
            <a:endParaRPr lang="en-US" sz="54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376" y="144154"/>
            <a:ext cx="1371600" cy="14859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5600" y="144154"/>
            <a:ext cx="1371600" cy="1485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93599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lowchart: Document 3"/>
          <p:cNvSpPr/>
          <p:nvPr/>
        </p:nvSpPr>
        <p:spPr>
          <a:xfrm>
            <a:off x="2667000" y="152400"/>
            <a:ext cx="3505200" cy="1524000"/>
          </a:xfrm>
          <a:prstGeom prst="flowChartDocumen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BD" sz="4000" b="1" dirty="0">
                <a:ln w="11430"/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জোড়ায় </a:t>
            </a:r>
            <a:r>
              <a:rPr lang="bn-BD" sz="4000" b="1" dirty="0" smtClean="0">
                <a:ln w="11430"/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কাজ</a:t>
            </a:r>
            <a:r>
              <a:rPr lang="en-US" sz="4000" b="1" dirty="0" smtClean="0">
                <a:ln w="11430"/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4000" b="1" dirty="0">
                <a:ln w="11430"/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/>
            </a:r>
            <a:br>
              <a:rPr lang="bn-BD" sz="4000" b="1" dirty="0">
                <a:ln w="11430"/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</a:br>
            <a:r>
              <a:rPr lang="bn-BD" sz="3200" b="1" dirty="0">
                <a:ln w="11430"/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সময়ঃ ৫ মিনিট</a:t>
            </a:r>
            <a:endParaRPr lang="en-US" sz="3200" b="1" dirty="0">
              <a:ln w="11430"/>
              <a:solidFill>
                <a:sysClr val="windowText" lastClr="0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Vertical Scroll 4"/>
          <p:cNvSpPr/>
          <p:nvPr/>
        </p:nvSpPr>
        <p:spPr>
          <a:xfrm>
            <a:off x="1828800" y="2590800"/>
            <a:ext cx="5334000" cy="4038600"/>
          </a:xfrm>
          <a:prstGeom prst="verticalScroll">
            <a:avLst/>
          </a:prstGeom>
          <a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40000"/>
                      </a14:imgEffect>
                    </a14:imgLayer>
                  </a14:imgProps>
                </a:ext>
              </a:extLst>
            </a:blip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BD" sz="4000" b="1" dirty="0" smtClean="0">
                <a:ln w="11430"/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পুষ্টিকর খাদ্যের একটি তালিকা তৈরি কর ।</a:t>
            </a:r>
            <a:endParaRPr lang="bn-BD" sz="4000" b="1" dirty="0">
              <a:ln w="11430"/>
              <a:solidFill>
                <a:sysClr val="windowText" lastClr="0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0800" y="228600"/>
            <a:ext cx="2438400" cy="21208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03548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>
          <a:xfrm>
            <a:off x="1665049" y="228600"/>
            <a:ext cx="5334000" cy="782472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BD" sz="3200" b="1" dirty="0">
                <a:ln w="11430"/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নিচের চিত্রগুলি লক্ষ্য কর </a:t>
            </a:r>
            <a:endParaRPr lang="en-US" sz="3200" b="1" dirty="0">
              <a:ln w="11430"/>
              <a:solidFill>
                <a:sysClr val="windowText" lastClr="0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056" y="4343400"/>
            <a:ext cx="2318556" cy="2143125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7005" y="1676400"/>
            <a:ext cx="2657475" cy="1724025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5599" y="4267200"/>
            <a:ext cx="2617313" cy="221591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6615" y="4267200"/>
            <a:ext cx="3029138" cy="2143125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2913" y="1319212"/>
            <a:ext cx="3432840" cy="24384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469" y="1319212"/>
            <a:ext cx="2541731" cy="243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12055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4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4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9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Horizontal Scroll 3"/>
          <p:cNvSpPr/>
          <p:nvPr/>
        </p:nvSpPr>
        <p:spPr>
          <a:xfrm>
            <a:off x="2465696" y="228600"/>
            <a:ext cx="3581400" cy="1524000"/>
          </a:xfrm>
          <a:prstGeom prst="horizontalScroll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as-IN" sz="4000" b="1" dirty="0">
                <a:ln w="11430"/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দলীয় কাজ</a:t>
            </a:r>
            <a:br>
              <a:rPr lang="as-IN" sz="4000" b="1" dirty="0">
                <a:ln w="11430"/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</a:br>
            <a:r>
              <a:rPr lang="as-IN" sz="2800" b="1" dirty="0">
                <a:ln w="11430"/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সময়ঃ ১০ মিনিট</a:t>
            </a:r>
            <a:endParaRPr lang="en-US" sz="2800" b="1" dirty="0">
              <a:ln w="11430"/>
              <a:solidFill>
                <a:sysClr val="windowText" lastClr="0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Horizontal Scroll 4"/>
          <p:cNvSpPr/>
          <p:nvPr/>
        </p:nvSpPr>
        <p:spPr>
          <a:xfrm>
            <a:off x="914400" y="2590800"/>
            <a:ext cx="7162800" cy="2667000"/>
          </a:xfrm>
          <a:prstGeom prst="horizontalScroll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BD" sz="3600" b="1" dirty="0">
                <a:ln w="11430"/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খাদ্যের </a:t>
            </a:r>
            <a:r>
              <a:rPr lang="bn-BD" sz="3600" b="1" dirty="0" smtClean="0">
                <a:ln w="11430"/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প্রকারভেদ ও উপাদানগুলো </a:t>
            </a:r>
            <a:r>
              <a:rPr lang="bn-BD" sz="3600" b="1" smtClean="0">
                <a:ln w="11430"/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আলোচনা কর।</a:t>
            </a:r>
            <a:endParaRPr lang="bn-BD" sz="3600" b="1" dirty="0">
              <a:ln w="11430"/>
              <a:solidFill>
                <a:sysClr val="windowText" lastClr="0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145898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3912" y="1666165"/>
            <a:ext cx="8229600" cy="5219131"/>
          </a:xfrm>
          <a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40000" contrast="-20000"/>
                      </a14:imgEffect>
                    </a14:imgLayer>
                  </a14:imgProps>
                </a:ext>
              </a:extLst>
            </a:blip>
            <a:tile tx="0" ty="0" sx="100000" sy="100000" flip="none" algn="tl"/>
          </a:blipFill>
        </p:spPr>
        <p:txBody>
          <a:bodyPr>
            <a:normAutofit lnSpcReduction="10000"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0" indent="0">
              <a:buNone/>
            </a:pPr>
            <a:r>
              <a:rPr lang="en-US" b="1" dirty="0" smtClean="0">
                <a:ln w="11430"/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   </a:t>
            </a:r>
            <a:r>
              <a:rPr lang="bn-BD" b="1" dirty="0" smtClean="0">
                <a:ln w="11430"/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১। লেবুতে কোন ভিটামিন থাকে ?</a:t>
            </a:r>
          </a:p>
          <a:p>
            <a:pPr marL="0" indent="0">
              <a:buNone/>
            </a:pPr>
            <a:r>
              <a:rPr lang="bn-BD" b="1" dirty="0">
                <a:ln w="11430"/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b="1" dirty="0" smtClean="0">
                <a:ln w="11430"/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smtClean="0">
                <a:ln w="11430"/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      </a:t>
            </a:r>
            <a:r>
              <a:rPr lang="bn-BD" b="1" dirty="0" smtClean="0">
                <a:ln w="11430"/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(ক) এ    (খ</a:t>
            </a:r>
            <a:r>
              <a:rPr lang="bn-BD" b="1" dirty="0">
                <a:ln w="11430"/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) </a:t>
            </a:r>
            <a:r>
              <a:rPr lang="bn-BD" b="1" dirty="0" smtClean="0">
                <a:ln w="11430"/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      (গ</a:t>
            </a:r>
            <a:r>
              <a:rPr lang="bn-BD" b="1" dirty="0">
                <a:ln w="11430"/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) </a:t>
            </a:r>
            <a:r>
              <a:rPr lang="bn-BD" b="1" dirty="0" smtClean="0">
                <a:ln w="11430"/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সি       (ঘ) ডি</a:t>
            </a:r>
            <a:r>
              <a:rPr lang="en-US" b="1" dirty="0" smtClean="0">
                <a:ln w="11430"/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bn-BD" b="1" dirty="0" smtClean="0">
              <a:ln w="11430"/>
              <a:solidFill>
                <a:sysClr val="windowText" lastClr="0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marL="0" indent="0">
              <a:buNone/>
            </a:pPr>
            <a:r>
              <a:rPr lang="en-US" b="1" dirty="0" smtClean="0">
                <a:ln w="11430"/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    </a:t>
            </a:r>
            <a:r>
              <a:rPr lang="bn-BD" b="1" dirty="0" smtClean="0">
                <a:ln w="11430"/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২। মাছে কি আছে?</a:t>
            </a:r>
            <a:r>
              <a:rPr lang="bn-BD" b="1" dirty="0">
                <a:ln w="11430"/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b="1" dirty="0">
              <a:ln w="11430"/>
              <a:solidFill>
                <a:sysClr val="windowText" lastClr="0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marL="0" indent="0">
              <a:buNone/>
            </a:pPr>
            <a:endParaRPr lang="bn-BD" b="1" dirty="0" smtClean="0">
              <a:ln w="11430"/>
              <a:solidFill>
                <a:sysClr val="windowText" lastClr="0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marL="0" indent="0">
              <a:buNone/>
            </a:pPr>
            <a:r>
              <a:rPr lang="en-US" b="1" dirty="0" smtClean="0">
                <a:ln w="11430"/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         </a:t>
            </a:r>
            <a:r>
              <a:rPr lang="bn-BD" b="1" dirty="0" smtClean="0">
                <a:ln w="11430"/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(১) শর্করা     (২) আমিষ      (৩) স্নেহ</a:t>
            </a:r>
          </a:p>
          <a:p>
            <a:pPr marL="0" indent="0">
              <a:buNone/>
            </a:pPr>
            <a:r>
              <a:rPr lang="en-US" b="1" dirty="0" smtClean="0">
                <a:ln w="11430"/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     </a:t>
            </a:r>
            <a:r>
              <a:rPr lang="bn-BD" b="1" dirty="0" smtClean="0">
                <a:ln w="11430"/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নিচের কোনটি সঠিক ?</a:t>
            </a:r>
          </a:p>
          <a:p>
            <a:pPr marL="0" indent="0">
              <a:buNone/>
            </a:pPr>
            <a:r>
              <a:rPr lang="en-US" b="1" dirty="0" smtClean="0">
                <a:ln w="11430"/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          </a:t>
            </a:r>
            <a:r>
              <a:rPr lang="bn-BD" b="1" dirty="0" smtClean="0">
                <a:ln w="11430"/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(ক) ১       (খ) ২    (গ) ১ ও ৩  (ঘ) ১, ২ ও ৩</a:t>
            </a:r>
          </a:p>
          <a:p>
            <a:pPr marL="0" indent="0">
              <a:buNone/>
            </a:pPr>
            <a:r>
              <a:rPr lang="en-US" b="1" dirty="0" smtClean="0">
                <a:ln w="11430"/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      </a:t>
            </a:r>
            <a:r>
              <a:rPr lang="bn-BD" b="1" dirty="0" smtClean="0">
                <a:ln w="11430"/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৩। </a:t>
            </a:r>
            <a:r>
              <a:rPr lang="bn-BD" b="1" dirty="0">
                <a:ln w="11430"/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খাদ্য কত প্রকার?</a:t>
            </a:r>
          </a:p>
          <a:p>
            <a:pPr marL="0" indent="0">
              <a:buNone/>
            </a:pPr>
            <a:r>
              <a:rPr lang="bn-BD" b="1" dirty="0">
                <a:ln w="11430"/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 </a:t>
            </a:r>
            <a:r>
              <a:rPr lang="en-US" b="1" dirty="0" smtClean="0">
                <a:ln w="11430"/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       </a:t>
            </a:r>
            <a:r>
              <a:rPr lang="bn-BD" b="1" dirty="0" smtClean="0">
                <a:ln w="11430"/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(ক) ৩    (খ) ৪    (গ) ৫   (ঘ</a:t>
            </a:r>
            <a:r>
              <a:rPr lang="bn-BD" b="1" dirty="0">
                <a:ln w="11430"/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) </a:t>
            </a:r>
            <a:r>
              <a:rPr lang="bn-BD" b="1" dirty="0" smtClean="0">
                <a:ln w="11430"/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৬          </a:t>
            </a:r>
          </a:p>
          <a:p>
            <a:pPr marL="0" indent="0">
              <a:buNone/>
            </a:pPr>
            <a:endParaRPr lang="en-US" b="1" dirty="0" smtClean="0">
              <a:ln w="11430"/>
              <a:solidFill>
                <a:sysClr val="windowText" lastClr="0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marL="0" indent="0">
              <a:buNone/>
            </a:pPr>
            <a:endParaRPr lang="bn-BD" b="1" dirty="0" smtClean="0">
              <a:ln w="11430"/>
              <a:solidFill>
                <a:sysClr val="windowText" lastClr="0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marL="0" indent="0">
              <a:buNone/>
            </a:pPr>
            <a:endParaRPr lang="en-US" b="1" dirty="0">
              <a:ln w="11430"/>
              <a:solidFill>
                <a:sysClr val="windowText" lastClr="0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endParaRPr lang="en-US" b="1" dirty="0">
              <a:ln w="11430"/>
              <a:solidFill>
                <a:sysClr val="windowText" lastClr="0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533400" y="304800"/>
            <a:ext cx="8229600" cy="1143000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as-IN" dirty="0" smtClean="0"/>
              <a:t/>
            </a:r>
            <a:br>
              <a:rPr lang="as-IN" dirty="0" smtClean="0"/>
            </a:br>
            <a:endParaRPr lang="en-US" dirty="0"/>
          </a:p>
        </p:txBody>
      </p:sp>
      <p:sp>
        <p:nvSpPr>
          <p:cNvPr id="2" name="Pentagon 1"/>
          <p:cNvSpPr/>
          <p:nvPr/>
        </p:nvSpPr>
        <p:spPr>
          <a:xfrm>
            <a:off x="2497540" y="432179"/>
            <a:ext cx="3505200" cy="990600"/>
          </a:xfrm>
          <a:prstGeom prst="homePlate">
            <a:avLst/>
          </a:prstGeom>
          <a:blipFill>
            <a:blip r:embed="rId5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40000"/>
                      </a14:imgEffect>
                    </a14:imgLayer>
                  </a14:imgProps>
                </a:ext>
              </a:extLst>
            </a:blip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BD" sz="6600" b="1" dirty="0" smtClean="0">
                <a:ln w="11430"/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মূল্যায়ন</a:t>
            </a:r>
            <a:r>
              <a:rPr lang="en-US" sz="6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66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Quad Arrow 5"/>
          <p:cNvSpPr/>
          <p:nvPr/>
        </p:nvSpPr>
        <p:spPr>
          <a:xfrm>
            <a:off x="603912" y="1763404"/>
            <a:ext cx="457200" cy="381000"/>
          </a:xfrm>
          <a:prstGeom prst="quad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Quad Arrow 10"/>
          <p:cNvSpPr/>
          <p:nvPr/>
        </p:nvSpPr>
        <p:spPr>
          <a:xfrm>
            <a:off x="661917" y="2816556"/>
            <a:ext cx="457200" cy="381000"/>
          </a:xfrm>
          <a:prstGeom prst="quad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Quad Arrow 11"/>
          <p:cNvSpPr/>
          <p:nvPr/>
        </p:nvSpPr>
        <p:spPr>
          <a:xfrm>
            <a:off x="890517" y="5489247"/>
            <a:ext cx="457200" cy="381000"/>
          </a:xfrm>
          <a:prstGeom prst="quad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3945340" y="2254527"/>
            <a:ext cx="609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NikoshBAN" pitchFamily="2" charset="0"/>
                <a:cs typeface="NikoshBAN" pitchFamily="2" charset="0"/>
              </a:rPr>
              <a:t>উঃ</a:t>
            </a:r>
            <a:endParaRPr lang="en-US" sz="32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055961" y="4881530"/>
            <a:ext cx="609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NikoshBAN" pitchFamily="2" charset="0"/>
                <a:cs typeface="NikoshBAN" pitchFamily="2" charset="0"/>
              </a:rPr>
              <a:t>উঃ</a:t>
            </a:r>
            <a:endParaRPr lang="en-US" sz="32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436427" y="5943600"/>
            <a:ext cx="609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NikoshBAN" pitchFamily="2" charset="0"/>
                <a:cs typeface="NikoshBAN" pitchFamily="2" charset="0"/>
              </a:rPr>
              <a:t>উঃ</a:t>
            </a:r>
            <a:endParaRPr lang="en-US" sz="32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078998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1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  <p:bldP spid="2" grpId="0" animBg="1"/>
      <p:bldP spid="4" grpId="0"/>
      <p:bldP spid="13" grpId="0"/>
      <p:bldP spid="1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10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lowchart: Multidocument 3"/>
          <p:cNvSpPr/>
          <p:nvPr/>
        </p:nvSpPr>
        <p:spPr>
          <a:xfrm>
            <a:off x="2415654" y="620973"/>
            <a:ext cx="3962400" cy="1219200"/>
          </a:xfrm>
          <a:prstGeom prst="flowChartMultidocumen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BD" sz="5400" b="1" dirty="0">
                <a:ln w="11430"/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বাড়ির </a:t>
            </a:r>
            <a:r>
              <a:rPr lang="bn-BD" sz="5400" b="1" dirty="0" smtClean="0">
                <a:ln w="11430"/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কাজ</a:t>
            </a:r>
            <a:r>
              <a:rPr lang="en-US" sz="5400" b="1" dirty="0" smtClean="0">
                <a:ln w="11430"/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5400" b="1" dirty="0">
              <a:ln w="11430"/>
              <a:solidFill>
                <a:sysClr val="windowText" lastClr="0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Flowchart: Predefined Process 6"/>
          <p:cNvSpPr/>
          <p:nvPr/>
        </p:nvSpPr>
        <p:spPr>
          <a:xfrm>
            <a:off x="963304" y="2743200"/>
            <a:ext cx="7391400" cy="1828800"/>
          </a:xfrm>
          <a:prstGeom prst="flowChartPredefinedProcess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BD" sz="2400" b="1" dirty="0" smtClean="0">
                <a:ln w="11430"/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তোমার বাড়িতে প্রতিদিনের  খাদ্য তালিকাই প্রোটিন বা     আমিষ, শর্করা ও স্নেহ বা </a:t>
            </a:r>
            <a:r>
              <a:rPr lang="bn-BD" sz="2400" b="1" smtClean="0">
                <a:ln w="11430"/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চর্বি  জাতীও খাবারের একটি </a:t>
            </a:r>
            <a:r>
              <a:rPr lang="bn-BD" sz="2400" b="1" dirty="0" smtClean="0">
                <a:ln w="11430"/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তালিকা তৈরী কর।</a:t>
            </a:r>
          </a:p>
          <a:p>
            <a:pPr algn="ctr"/>
            <a:endParaRPr lang="bn-BD" sz="2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48645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20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2667000" y="53147"/>
            <a:ext cx="3810000" cy="1828800"/>
          </a:xfrm>
          <a:prstGeom prst="ellipse">
            <a:avLst/>
          </a:prstGeom>
          <a:solidFill>
            <a:schemeClr val="bg1"/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3581400" y="489875"/>
            <a:ext cx="2590800" cy="120032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bn-BD" sz="7200" b="1" dirty="0" smtClean="0">
                <a:ln w="11430"/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ধন্যবাদ</a:t>
            </a:r>
            <a:endParaRPr lang="bn-BD" sz="7200" b="1" dirty="0">
              <a:ln w="11430"/>
              <a:solidFill>
                <a:sysClr val="windowText" lastClr="0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Flowchart: Alternate Process 5"/>
          <p:cNvSpPr/>
          <p:nvPr/>
        </p:nvSpPr>
        <p:spPr>
          <a:xfrm>
            <a:off x="1371600" y="2590800"/>
            <a:ext cx="7010400" cy="4038600"/>
          </a:xfrm>
          <a:prstGeom prst="flowChartAlternateProcess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2239618"/>
            <a:ext cx="7620000" cy="43897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15274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7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0" indent="0">
              <a:buNone/>
            </a:pPr>
            <a:r>
              <a:rPr lang="en-US" sz="4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    </a:t>
            </a:r>
          </a:p>
          <a:p>
            <a:pPr marL="0" indent="0">
              <a:buNone/>
            </a:pPr>
            <a:r>
              <a:rPr lang="en-US" sz="4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   </a:t>
            </a:r>
            <a:r>
              <a:rPr lang="bn-BD" sz="4800" b="1" dirty="0" smtClean="0">
                <a:ln w="11430"/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নামঃ মোঃ রাফেউজ্জামান</a:t>
            </a:r>
          </a:p>
          <a:p>
            <a:pPr marL="0" indent="0">
              <a:buNone/>
            </a:pPr>
            <a:r>
              <a:rPr lang="en-US" sz="4000" b="1" dirty="0" smtClean="0">
                <a:ln w="11430"/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    </a:t>
            </a:r>
            <a:r>
              <a:rPr lang="bn-BD" sz="4000" b="1" dirty="0" smtClean="0">
                <a:ln w="11430"/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আইডি নাম্বারঃ ২৬</a:t>
            </a:r>
          </a:p>
          <a:p>
            <a:pPr marL="0" indent="0">
              <a:buNone/>
            </a:pPr>
            <a:r>
              <a:rPr lang="en-US" sz="4000" b="1" dirty="0" smtClean="0">
                <a:ln w="11430"/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   </a:t>
            </a:r>
            <a:r>
              <a:rPr lang="bn-BD" sz="4000" b="1" dirty="0" smtClean="0">
                <a:ln w="11430"/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পদবিঃ সহকারি শিক্ষক</a:t>
            </a:r>
          </a:p>
          <a:p>
            <a:pPr marL="0" indent="0">
              <a:buNone/>
            </a:pPr>
            <a:r>
              <a:rPr lang="en-US" sz="4000" b="1" dirty="0" smtClean="0">
                <a:ln w="11430"/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   </a:t>
            </a:r>
            <a:r>
              <a:rPr lang="bn-BD" sz="4000" b="1" dirty="0" smtClean="0">
                <a:ln w="11430"/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লক্ষ্মীপুর বালিকা উচ্চ বিদ্যালয়, রাজশাহী।</a:t>
            </a:r>
          </a:p>
          <a:p>
            <a:pPr marL="0" indent="0">
              <a:buNone/>
            </a:pPr>
            <a:r>
              <a:rPr lang="en-US" sz="4000" b="1" dirty="0" smtClean="0">
                <a:ln w="11430"/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   </a:t>
            </a:r>
            <a:r>
              <a:rPr lang="bn-BD" sz="4000" b="1" dirty="0" smtClean="0">
                <a:ln w="11430"/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জি, পি, ও -৬০০০, রাজপাড়া, রাজশাহী।</a:t>
            </a:r>
            <a:endParaRPr lang="en-US" sz="4000" b="1" dirty="0">
              <a:ln w="11430"/>
              <a:solidFill>
                <a:sysClr val="windowText" lastClr="0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" name="Down Ribbon 1"/>
          <p:cNvSpPr/>
          <p:nvPr/>
        </p:nvSpPr>
        <p:spPr>
          <a:xfrm>
            <a:off x="1309047" y="152400"/>
            <a:ext cx="5791199" cy="955343"/>
          </a:xfrm>
          <a:prstGeom prst="ribbon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BD" sz="4000" b="1" dirty="0">
                <a:ln w="11430"/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শিক্ষক পরিচিতি</a:t>
            </a:r>
            <a:endParaRPr lang="en-US" sz="4000" b="1" dirty="0">
              <a:ln w="11430"/>
              <a:solidFill>
                <a:sysClr val="windowText" lastClr="0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7000" y="1819422"/>
            <a:ext cx="2133600" cy="2371578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3" name="Heart 2"/>
          <p:cNvSpPr/>
          <p:nvPr/>
        </p:nvSpPr>
        <p:spPr>
          <a:xfrm>
            <a:off x="671014" y="2574317"/>
            <a:ext cx="381000" cy="381000"/>
          </a:xfrm>
          <a:prstGeom prst="hear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33396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effectLst>
            <a:outerShdw blurRad="50800" dist="50800" dir="5400000" algn="ctr" rotWithShape="0">
              <a:schemeClr val="accent6">
                <a:lumMod val="75000"/>
              </a:schemeClr>
            </a:outerShdw>
          </a:effectLst>
        </p:spPr>
        <p:txBody>
          <a:bodyPr/>
          <a:lstStyle/>
          <a:p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solidFill>
            <a:schemeClr val="bg1"/>
          </a:solidFill>
        </p:spPr>
        <p:txBody>
          <a:bodyPr>
            <a:norm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marL="0" indent="0">
              <a:buNone/>
            </a:pPr>
            <a:r>
              <a:rPr lang="bn-BD" sz="44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NikoshBAN" pitchFamily="2" charset="0"/>
                <a:cs typeface="NikoshBAN" pitchFamily="2" charset="0"/>
              </a:rPr>
              <a:t>           </a:t>
            </a:r>
            <a:r>
              <a:rPr lang="bn-BD" sz="4400" b="1" cap="all" dirty="0" smtClean="0">
                <a:ln w="0"/>
                <a:solidFill>
                  <a:sysClr val="windowText" lastClr="000000"/>
                </a:solidFill>
                <a:effectLst>
                  <a:reflection blurRad="12700" stA="50000" endPos="50000" dist="5000" dir="5400000" sy="-100000" rotWithShape="0"/>
                </a:effectLst>
                <a:latin typeface="NikoshBAN" pitchFamily="2" charset="0"/>
                <a:cs typeface="NikoshBAN" pitchFamily="2" charset="0"/>
              </a:rPr>
              <a:t>বিষয়ঃ বিজ্ঞান</a:t>
            </a:r>
          </a:p>
          <a:p>
            <a:pPr marL="0" indent="0">
              <a:buNone/>
            </a:pPr>
            <a:r>
              <a:rPr lang="en-US" sz="44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NikoshBAN" pitchFamily="2" charset="0"/>
                <a:cs typeface="NikoshBAN" pitchFamily="2" charset="0"/>
              </a:rPr>
              <a:t>            </a:t>
            </a:r>
            <a:r>
              <a:rPr lang="bn-BD" sz="4400" b="1" cap="all" dirty="0" smtClean="0">
                <a:ln w="0"/>
                <a:solidFill>
                  <a:sysClr val="windowText" lastClr="000000"/>
                </a:solidFill>
                <a:effectLst>
                  <a:reflection blurRad="12700" stA="50000" endPos="50000" dist="5000" dir="5400000" sy="-100000" rotWithShape="0"/>
                </a:effectLst>
                <a:latin typeface="NikoshBAN" pitchFamily="2" charset="0"/>
                <a:cs typeface="NikoshBAN" pitchFamily="2" charset="0"/>
              </a:rPr>
              <a:t>শ্রেণীঃ ষষ্ঠ</a:t>
            </a:r>
          </a:p>
          <a:p>
            <a:pPr marL="0" indent="0">
              <a:buNone/>
            </a:pPr>
            <a:r>
              <a:rPr lang="en-US" sz="44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NikoshBAN" pitchFamily="2" charset="0"/>
                <a:cs typeface="NikoshBAN" pitchFamily="2" charset="0"/>
              </a:rPr>
              <a:t>            </a:t>
            </a:r>
            <a:r>
              <a:rPr lang="bn-BD" sz="4400" b="1" cap="all" dirty="0" smtClean="0">
                <a:ln w="0"/>
                <a:solidFill>
                  <a:sysClr val="windowText" lastClr="000000"/>
                </a:solidFill>
                <a:effectLst>
                  <a:reflection blurRad="12700" stA="50000" endPos="50000" dist="5000" dir="5400000" sy="-100000" rotWithShape="0"/>
                </a:effectLst>
                <a:latin typeface="NikoshBAN" pitchFamily="2" charset="0"/>
                <a:cs typeface="NikoshBAN" pitchFamily="2" charset="0"/>
              </a:rPr>
              <a:t>অধ্যায়ঃ ত্রয়োদশ।</a:t>
            </a:r>
          </a:p>
          <a:p>
            <a:pPr marL="0" indent="0">
              <a:buNone/>
            </a:pPr>
            <a:r>
              <a:rPr lang="en-US" sz="44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NikoshBAN" pitchFamily="2" charset="0"/>
                <a:cs typeface="NikoshBAN" pitchFamily="2" charset="0"/>
              </a:rPr>
              <a:t>            </a:t>
            </a:r>
            <a:r>
              <a:rPr lang="bn-BD" sz="4400" b="1" cap="all" dirty="0" smtClean="0">
                <a:ln w="0"/>
                <a:solidFill>
                  <a:sysClr val="windowText" lastClr="000000"/>
                </a:solidFill>
                <a:effectLst>
                  <a:reflection blurRad="12700" stA="50000" endPos="50000" dist="5000" dir="5400000" sy="-100000" rotWithShape="0"/>
                </a:effectLst>
                <a:latin typeface="NikoshBAN" pitchFamily="2" charset="0"/>
                <a:cs typeface="NikoshBAN" pitchFamily="2" charset="0"/>
              </a:rPr>
              <a:t>সময়ঃ ৫০ মিনিট</a:t>
            </a:r>
            <a:r>
              <a:rPr lang="bn-BD" sz="4400" b="1" cap="all" dirty="0">
                <a:ln w="0"/>
                <a:solidFill>
                  <a:sysClr val="windowText" lastClr="000000"/>
                </a:solidFill>
                <a:effectLst>
                  <a:reflection blurRad="12700" stA="50000" endPos="50000" dist="5000" dir="5400000" sy="-100000" rotWithShape="0"/>
                </a:effectLst>
                <a:latin typeface="NikoshBAN" pitchFamily="2" charset="0"/>
                <a:cs typeface="NikoshBAN" pitchFamily="2" charset="0"/>
              </a:rPr>
              <a:t>।</a:t>
            </a:r>
            <a:endParaRPr lang="bn-BD" sz="4400" b="1" cap="all" dirty="0" smtClean="0">
              <a:ln w="0"/>
              <a:solidFill>
                <a:sysClr val="windowText" lastClr="000000"/>
              </a:solidFill>
              <a:effectLst>
                <a:reflection blurRad="12700" stA="50000" endPos="50000" dist="5000" dir="5400000" sy="-100000" rotWithShape="0"/>
              </a:effectLst>
              <a:latin typeface="NikoshBAN" pitchFamily="2" charset="0"/>
              <a:cs typeface="NikoshBAN" pitchFamily="2" charset="0"/>
            </a:endParaRPr>
          </a:p>
          <a:p>
            <a:pPr marL="0" indent="0">
              <a:buNone/>
            </a:pPr>
            <a:r>
              <a:rPr lang="en-US" sz="44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NikoshBAN" pitchFamily="2" charset="0"/>
                <a:cs typeface="NikoshBAN" pitchFamily="2" charset="0"/>
              </a:rPr>
              <a:t>            </a:t>
            </a:r>
            <a:r>
              <a:rPr lang="bn-BD" sz="4400" b="1" cap="all" dirty="0" smtClean="0">
                <a:ln w="0"/>
                <a:solidFill>
                  <a:sysClr val="windowText" lastClr="000000"/>
                </a:solidFill>
                <a:effectLst>
                  <a:reflection blurRad="12700" stA="50000" endPos="50000" dist="5000" dir="5400000" sy="-100000" rotWithShape="0"/>
                </a:effectLst>
                <a:latin typeface="NikoshBAN" pitchFamily="2" charset="0"/>
                <a:cs typeface="NikoshBAN" pitchFamily="2" charset="0"/>
              </a:rPr>
              <a:t>তারিখঃ</a:t>
            </a:r>
            <a:endParaRPr lang="en-US" sz="4400" b="1" cap="all" dirty="0">
              <a:ln w="0"/>
              <a:solidFill>
                <a:sysClr val="windowText" lastClr="000000"/>
              </a:solidFill>
              <a:effectLst>
                <a:reflection blurRad="12700" stA="50000" endPos="50000" dist="5000" dir="5400000" sy="-100000" rotWithShape="0"/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Down Arrow Callout 3"/>
          <p:cNvSpPr/>
          <p:nvPr/>
        </p:nvSpPr>
        <p:spPr>
          <a:xfrm>
            <a:off x="2286000" y="457200"/>
            <a:ext cx="4572000" cy="1066800"/>
          </a:xfrm>
          <a:prstGeom prst="downArrowCallou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as-IN" sz="4400" b="1" dirty="0">
                <a:ln w="11430"/>
                <a:solidFill>
                  <a:sysClr val="windowText" lastClr="00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পাঠ পরিচিতি</a:t>
            </a:r>
          </a:p>
        </p:txBody>
      </p:sp>
      <p:sp>
        <p:nvSpPr>
          <p:cNvPr id="5" name="Right Arrow 4"/>
          <p:cNvSpPr/>
          <p:nvPr/>
        </p:nvSpPr>
        <p:spPr>
          <a:xfrm>
            <a:off x="1412547" y="1778756"/>
            <a:ext cx="609600" cy="3048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ight Arrow 5"/>
          <p:cNvSpPr/>
          <p:nvPr/>
        </p:nvSpPr>
        <p:spPr>
          <a:xfrm>
            <a:off x="1439841" y="2560091"/>
            <a:ext cx="609600" cy="3048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Arrow 6"/>
          <p:cNvSpPr/>
          <p:nvPr/>
        </p:nvSpPr>
        <p:spPr>
          <a:xfrm>
            <a:off x="1439843" y="3392606"/>
            <a:ext cx="609600" cy="3048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ight Arrow 7"/>
          <p:cNvSpPr/>
          <p:nvPr/>
        </p:nvSpPr>
        <p:spPr>
          <a:xfrm>
            <a:off x="1426194" y="4184176"/>
            <a:ext cx="609600" cy="3048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ight Arrow 8"/>
          <p:cNvSpPr/>
          <p:nvPr/>
        </p:nvSpPr>
        <p:spPr>
          <a:xfrm>
            <a:off x="1439842" y="4989394"/>
            <a:ext cx="609600" cy="3048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747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extBox 23"/>
          <p:cNvSpPr txBox="1"/>
          <p:nvPr/>
        </p:nvSpPr>
        <p:spPr>
          <a:xfrm>
            <a:off x="751907" y="271520"/>
            <a:ext cx="678023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2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নিচের চিত্রগুলি লক্ষ্য কর</a:t>
            </a:r>
          </a:p>
        </p:txBody>
      </p:sp>
      <p:sp>
        <p:nvSpPr>
          <p:cNvPr id="26" name="4-Point Star 25"/>
          <p:cNvSpPr/>
          <p:nvPr/>
        </p:nvSpPr>
        <p:spPr>
          <a:xfrm>
            <a:off x="914399" y="106708"/>
            <a:ext cx="751907" cy="914400"/>
          </a:xfrm>
          <a:prstGeom prst="star4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4-Point Star 26"/>
          <p:cNvSpPr/>
          <p:nvPr/>
        </p:nvSpPr>
        <p:spPr>
          <a:xfrm>
            <a:off x="6573210" y="106707"/>
            <a:ext cx="914400" cy="914400"/>
          </a:xfrm>
          <a:prstGeom prst="star4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657" y="1075899"/>
            <a:ext cx="3582304" cy="231650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5600" y="1021107"/>
            <a:ext cx="2362200" cy="23622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006" y="3985782"/>
            <a:ext cx="2514600" cy="246697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3777" y="3962398"/>
            <a:ext cx="3124200" cy="2466975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9040" y="1066799"/>
            <a:ext cx="2514600" cy="2316508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8400" y="3962398"/>
            <a:ext cx="2819400" cy="2466975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304800" y="1075899"/>
            <a:ext cx="83144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ভাত</a:t>
            </a:r>
            <a:endParaRPr lang="en-US" sz="32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4029040" y="1075899"/>
            <a:ext cx="67037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bn-BD" sz="3200" b="1" cap="all" dirty="0">
                <a:ln w="9000" cmpd="sng">
                  <a:solidFill>
                    <a:srgbClr val="8064A2">
                      <a:shade val="50000"/>
                      <a:satMod val="120000"/>
                    </a:srgbClr>
                  </a:solidFill>
                  <a:prstDash val="solid"/>
                </a:ln>
                <a:gradFill>
                  <a:gsLst>
                    <a:gs pos="0">
                      <a:srgbClr val="8064A2">
                        <a:shade val="20000"/>
                        <a:satMod val="245000"/>
                      </a:srgbClr>
                    </a:gs>
                    <a:gs pos="43000">
                      <a:srgbClr val="8064A2">
                        <a:satMod val="255000"/>
                      </a:srgbClr>
                    </a:gs>
                    <a:gs pos="48000">
                      <a:srgbClr val="8064A2">
                        <a:shade val="85000"/>
                        <a:satMod val="255000"/>
                      </a:srgbClr>
                    </a:gs>
                    <a:gs pos="100000">
                      <a:srgbClr val="8064A2">
                        <a:shade val="20000"/>
                        <a:satMod val="245000"/>
                      </a:srgb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মাছ</a:t>
            </a:r>
            <a:endParaRPr lang="en-US" sz="3200" b="1" cap="all" dirty="0">
              <a:ln w="9000" cmpd="sng">
                <a:solidFill>
                  <a:srgbClr val="8064A2">
                    <a:shade val="50000"/>
                    <a:satMod val="120000"/>
                  </a:srgbClr>
                </a:solidFill>
                <a:prstDash val="solid"/>
              </a:ln>
              <a:gradFill>
                <a:gsLst>
                  <a:gs pos="0">
                    <a:srgbClr val="8064A2">
                      <a:shade val="20000"/>
                      <a:satMod val="245000"/>
                    </a:srgbClr>
                  </a:gs>
                  <a:gs pos="43000">
                    <a:srgbClr val="8064A2">
                      <a:satMod val="255000"/>
                    </a:srgbClr>
                  </a:gs>
                  <a:gs pos="48000">
                    <a:srgbClr val="8064A2">
                      <a:shade val="85000"/>
                      <a:satMod val="255000"/>
                    </a:srgbClr>
                  </a:gs>
                  <a:gs pos="100000">
                    <a:srgbClr val="8064A2">
                      <a:shade val="20000"/>
                      <a:satMod val="245000"/>
                    </a:srgb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592544" y="856295"/>
            <a:ext cx="838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ডিম</a:t>
            </a:r>
            <a:endParaRPr lang="en-US" sz="32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04800" y="3962400"/>
            <a:ext cx="762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দুধ</a:t>
            </a:r>
            <a:endParaRPr lang="en-US" sz="32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4392661" y="3810000"/>
            <a:ext cx="1295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ফলমূল</a:t>
            </a:r>
            <a:endParaRPr lang="en-US" sz="32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7155570" y="3990928"/>
            <a:ext cx="146226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bn-BD" sz="3200" b="1" cap="all" dirty="0">
                <a:ln w="9000" cmpd="sng">
                  <a:solidFill>
                    <a:srgbClr val="8064A2">
                      <a:shade val="50000"/>
                      <a:satMod val="120000"/>
                    </a:srgbClr>
                  </a:solidFill>
                  <a:prstDash val="solid"/>
                </a:ln>
                <a:gradFill>
                  <a:gsLst>
                    <a:gs pos="0">
                      <a:srgbClr val="8064A2">
                        <a:shade val="20000"/>
                        <a:satMod val="245000"/>
                      </a:srgbClr>
                    </a:gs>
                    <a:gs pos="43000">
                      <a:srgbClr val="8064A2">
                        <a:satMod val="255000"/>
                      </a:srgbClr>
                    </a:gs>
                    <a:gs pos="48000">
                      <a:srgbClr val="8064A2">
                        <a:shade val="85000"/>
                        <a:satMod val="255000"/>
                      </a:srgbClr>
                    </a:gs>
                    <a:gs pos="100000">
                      <a:srgbClr val="8064A2">
                        <a:shade val="20000"/>
                        <a:satMod val="245000"/>
                      </a:srgb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শাকসবজি</a:t>
            </a:r>
            <a:endParaRPr lang="en-US" sz="3200" b="1" cap="all" dirty="0">
              <a:ln w="9000" cmpd="sng">
                <a:solidFill>
                  <a:srgbClr val="8064A2">
                    <a:shade val="50000"/>
                    <a:satMod val="120000"/>
                  </a:srgbClr>
                </a:solidFill>
                <a:prstDash val="solid"/>
              </a:ln>
              <a:gradFill>
                <a:gsLst>
                  <a:gs pos="0">
                    <a:srgbClr val="8064A2">
                      <a:shade val="20000"/>
                      <a:satMod val="245000"/>
                    </a:srgbClr>
                  </a:gs>
                  <a:gs pos="43000">
                    <a:srgbClr val="8064A2">
                      <a:satMod val="255000"/>
                    </a:srgbClr>
                  </a:gs>
                  <a:gs pos="48000">
                    <a:srgbClr val="8064A2">
                      <a:shade val="85000"/>
                      <a:satMod val="255000"/>
                    </a:srgbClr>
                  </a:gs>
                  <a:gs pos="100000">
                    <a:srgbClr val="8064A2">
                      <a:shade val="20000"/>
                      <a:satMod val="245000"/>
                    </a:srgb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966411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8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8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3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8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27" grpId="0" animBg="1"/>
      <p:bldP spid="14" grpId="0"/>
      <p:bldP spid="16" grpId="0"/>
      <p:bldP spid="17" grpId="0"/>
      <p:bldP spid="18" grpId="0"/>
      <p:bldP spid="19" grpId="0"/>
      <p:bldP spid="2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10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Horizontal Scroll 4"/>
          <p:cNvSpPr/>
          <p:nvPr/>
        </p:nvSpPr>
        <p:spPr>
          <a:xfrm>
            <a:off x="152400" y="1981200"/>
            <a:ext cx="8839200" cy="3886200"/>
          </a:xfrm>
          <a:prstGeom prst="horizontalScroll">
            <a:avLst/>
          </a:prstGeom>
          <a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rightnessContrast bright="40000" contrast="-20000"/>
                      </a14:imgEffect>
                    </a14:imgLayer>
                  </a14:imgProps>
                </a:ext>
              </a:extLst>
            </a:blip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BD" sz="16600" b="1" dirty="0" smtClean="0">
                <a:ln w="11430"/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খাদ্য ও পুষ্টি </a:t>
            </a:r>
            <a:endParaRPr lang="en-US" sz="16600" b="1" dirty="0">
              <a:ln w="11430"/>
              <a:solidFill>
                <a:sysClr val="windowText" lastClr="0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81000" y="609600"/>
            <a:ext cx="3810000" cy="8382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BD" sz="5400" b="1" dirty="0" smtClean="0">
                <a:ln w="11430"/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পাঠ শিরোনাম</a:t>
            </a:r>
            <a:endParaRPr lang="en-US" sz="5400" b="1" dirty="0">
              <a:ln w="11430"/>
              <a:solidFill>
                <a:sysClr val="windowText" lastClr="0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100204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2" dur="227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27" fill="hold">
                                          <p:stCondLst>
                                            <p:cond delay="227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27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78" decel="50000" autoRev="1" fill="hold">
                                          <p:stCondLst>
                                            <p:cond delay="227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8" fill="hold">
                                          <p:stCondLst>
                                            <p:cond delay="43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676400"/>
            <a:ext cx="8229600" cy="4525963"/>
          </a:xfrm>
          <a:solidFill>
            <a:schemeClr val="bg1"/>
          </a:solidFill>
        </p:spPr>
        <p:txBody>
          <a:bodyPr>
            <a:norm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marL="0" indent="0">
              <a:buNone/>
            </a:pPr>
            <a:r>
              <a:rPr lang="en-US" sz="40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      </a:t>
            </a:r>
            <a:r>
              <a:rPr lang="bn-BD" sz="2800" b="1" cap="all" dirty="0" smtClean="0">
                <a:ln w="0"/>
                <a:solidFill>
                  <a:sysClr val="windowText" lastClr="000000"/>
                </a:solidFill>
                <a:effectLst>
                  <a:reflection blurRad="12700" stA="50000" endPos="50000" dist="5000" dir="5400000" sy="-100000" rotWithShape="0"/>
                </a:effectLst>
                <a:latin typeface="NikoshBAN" pitchFamily="2" charset="0"/>
                <a:cs typeface="NikoshBAN" pitchFamily="2" charset="0"/>
              </a:rPr>
              <a:t>১</a:t>
            </a:r>
            <a:r>
              <a:rPr lang="bn-BD" sz="2800" b="1" cap="all" dirty="0">
                <a:ln w="0"/>
                <a:solidFill>
                  <a:sysClr val="windowText" lastClr="000000"/>
                </a:solidFill>
                <a:effectLst>
                  <a:reflection blurRad="12700" stA="50000" endPos="50000" dist="5000" dir="5400000" sy="-100000" rotWithShape="0"/>
                </a:effectLst>
                <a:latin typeface="NikoshBAN" pitchFamily="2" charset="0"/>
                <a:cs typeface="NikoshBAN" pitchFamily="2" charset="0"/>
              </a:rPr>
              <a:t>। খাদ্য কী তা বলতে পারবে।</a:t>
            </a:r>
          </a:p>
          <a:p>
            <a:pPr marL="0" indent="0">
              <a:buNone/>
            </a:pPr>
            <a:r>
              <a:rPr lang="en-US" sz="28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NikoshBAN" pitchFamily="2" charset="0"/>
                <a:cs typeface="NikoshBAN" pitchFamily="2" charset="0"/>
              </a:rPr>
              <a:t>        </a:t>
            </a:r>
            <a:r>
              <a:rPr lang="bn-BD" sz="2800" b="1" cap="all" dirty="0" smtClean="0">
                <a:ln w="0"/>
                <a:solidFill>
                  <a:sysClr val="windowText" lastClr="000000"/>
                </a:solidFill>
                <a:effectLst>
                  <a:reflection blurRad="12700" stA="50000" endPos="50000" dist="5000" dir="5400000" sy="-100000" rotWithShape="0"/>
                </a:effectLst>
                <a:latin typeface="NikoshBAN" pitchFamily="2" charset="0"/>
                <a:cs typeface="NikoshBAN" pitchFamily="2" charset="0"/>
              </a:rPr>
              <a:t>২</a:t>
            </a:r>
            <a:r>
              <a:rPr lang="bn-BD" sz="2800" b="1" cap="all" dirty="0">
                <a:ln w="0"/>
                <a:solidFill>
                  <a:sysClr val="windowText" lastClr="000000"/>
                </a:solidFill>
                <a:effectLst>
                  <a:reflection blurRad="12700" stA="50000" endPos="50000" dist="5000" dir="5400000" sy="-100000" rotWithShape="0"/>
                </a:effectLst>
                <a:latin typeface="NikoshBAN" pitchFamily="2" charset="0"/>
                <a:cs typeface="NikoshBAN" pitchFamily="2" charset="0"/>
              </a:rPr>
              <a:t>। পুষ্টি কী তা বলতে পারবে</a:t>
            </a:r>
            <a:r>
              <a:rPr lang="bn-BD" sz="2800" b="1" cap="all" dirty="0" smtClean="0">
                <a:ln w="0"/>
                <a:solidFill>
                  <a:sysClr val="windowText" lastClr="000000"/>
                </a:solidFill>
                <a:effectLst>
                  <a:reflection blurRad="12700" stA="50000" endPos="50000" dist="5000" dir="5400000" sy="-100000" rotWithShape="0"/>
                </a:effectLst>
                <a:latin typeface="NikoshBAN" pitchFamily="2" charset="0"/>
                <a:cs typeface="NikoshBAN" pitchFamily="2" charset="0"/>
              </a:rPr>
              <a:t>। </a:t>
            </a:r>
            <a:endParaRPr lang="bn-BD" sz="2800" b="1" cap="all" dirty="0">
              <a:ln w="0"/>
              <a:solidFill>
                <a:sysClr val="windowText" lastClr="000000"/>
              </a:solidFill>
              <a:effectLst>
                <a:reflection blurRad="12700" stA="50000" endPos="50000" dist="5000" dir="5400000" sy="-100000" rotWithShape="0"/>
              </a:effectLst>
              <a:latin typeface="NikoshBAN" pitchFamily="2" charset="0"/>
              <a:cs typeface="NikoshBAN" pitchFamily="2" charset="0"/>
            </a:endParaRPr>
          </a:p>
          <a:p>
            <a:pPr marL="0" indent="0">
              <a:buNone/>
            </a:pPr>
            <a:r>
              <a:rPr lang="bn-BD" sz="2800" b="1" cap="all" dirty="0" smtClean="0">
                <a:ln w="0"/>
                <a:solidFill>
                  <a:sysClr val="windowText" lastClr="000000"/>
                </a:solidFill>
                <a:effectLst>
                  <a:reflection blurRad="12700" stA="50000" endPos="50000" dist="5000" dir="5400000" sy="-100000" rotWithShape="0"/>
                </a:effectLst>
                <a:latin typeface="NikoshBAN" pitchFamily="2" charset="0"/>
                <a:cs typeface="NikoshBAN" pitchFamily="2" charset="0"/>
              </a:rPr>
              <a:t>        ৩</a:t>
            </a:r>
            <a:r>
              <a:rPr lang="bn-BD" sz="2800" b="1" cap="all" dirty="0">
                <a:ln w="0"/>
                <a:solidFill>
                  <a:sysClr val="windowText" lastClr="000000"/>
                </a:solidFill>
                <a:effectLst>
                  <a:reflection blurRad="12700" stA="50000" endPos="50000" dist="5000" dir="5400000" sy="-100000" rotWithShape="0"/>
                </a:effectLst>
                <a:latin typeface="NikoshBAN" pitchFamily="2" charset="0"/>
                <a:cs typeface="NikoshBAN" pitchFamily="2" charset="0"/>
              </a:rPr>
              <a:t>।খাদ্যের প্রকারভেদ উল্লেখ করতে পারবে</a:t>
            </a:r>
            <a:r>
              <a:rPr lang="bn-BD" sz="2800" b="1" cap="all" dirty="0" smtClean="0">
                <a:ln w="0"/>
                <a:solidFill>
                  <a:sysClr val="windowText" lastClr="000000"/>
                </a:solidFill>
                <a:effectLst>
                  <a:reflection blurRad="12700" stA="50000" endPos="50000" dist="5000" dir="5400000" sy="-100000" rotWithShape="0"/>
                </a:effectLst>
                <a:latin typeface="NikoshBAN" pitchFamily="2" charset="0"/>
                <a:cs typeface="NikoshBAN" pitchFamily="2" charset="0"/>
              </a:rPr>
              <a:t>।</a:t>
            </a:r>
            <a:r>
              <a:rPr lang="en-US" sz="2800" b="1" cap="all" dirty="0" smtClean="0">
                <a:ln w="0"/>
                <a:solidFill>
                  <a:sysClr val="windowText" lastClr="000000"/>
                </a:solidFill>
                <a:effectLst>
                  <a:reflection blurRad="12700" stA="50000" endPos="50000" dist="5000" dir="5400000" sy="-100000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bn-BD" sz="2800" b="1" cap="all" dirty="0">
              <a:ln w="0"/>
              <a:solidFill>
                <a:sysClr val="windowText" lastClr="000000"/>
              </a:solidFill>
              <a:effectLst>
                <a:reflection blurRad="12700" stA="50000" endPos="50000" dist="5000" dir="5400000" sy="-100000" rotWithShape="0"/>
              </a:effectLst>
              <a:latin typeface="NikoshBAN" pitchFamily="2" charset="0"/>
              <a:cs typeface="NikoshBAN" pitchFamily="2" charset="0"/>
            </a:endParaRPr>
          </a:p>
          <a:p>
            <a:endParaRPr lang="en-US" sz="4000" b="1" cap="all" dirty="0">
              <a:ln w="0"/>
              <a:solidFill>
                <a:sysClr val="windowText" lastClr="000000"/>
              </a:solidFill>
              <a:effectLst>
                <a:reflection blurRad="12700" stA="50000" endPos="50000" dist="5000" dir="5400000" sy="-100000" rotWithShape="0"/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Isosceles Triangle 3"/>
          <p:cNvSpPr/>
          <p:nvPr/>
        </p:nvSpPr>
        <p:spPr>
          <a:xfrm>
            <a:off x="1905000" y="228600"/>
            <a:ext cx="5181600" cy="1219200"/>
          </a:xfrm>
          <a:prstGeom prst="triangl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as-IN" sz="4800" b="1" dirty="0">
                <a:ln w="11430"/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শিখনফল</a:t>
            </a:r>
            <a:endParaRPr lang="en-US" sz="4800" b="1" dirty="0">
              <a:ln w="11430"/>
              <a:solidFill>
                <a:sysClr val="windowText" lastClr="0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Flowchart: Decision 5"/>
          <p:cNvSpPr/>
          <p:nvPr/>
        </p:nvSpPr>
        <p:spPr>
          <a:xfrm>
            <a:off x="674424" y="1945944"/>
            <a:ext cx="533400" cy="228600"/>
          </a:xfrm>
          <a:prstGeom prst="flowChartDecisi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Flowchart: Decision 6"/>
          <p:cNvSpPr/>
          <p:nvPr/>
        </p:nvSpPr>
        <p:spPr>
          <a:xfrm>
            <a:off x="688074" y="2532796"/>
            <a:ext cx="533400" cy="228600"/>
          </a:xfrm>
          <a:prstGeom prst="flowChartDecisi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lowchart: Decision 7"/>
          <p:cNvSpPr/>
          <p:nvPr/>
        </p:nvSpPr>
        <p:spPr>
          <a:xfrm>
            <a:off x="729014" y="3037748"/>
            <a:ext cx="533400" cy="228600"/>
          </a:xfrm>
          <a:prstGeom prst="flowChartDecisi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25763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evel 1"/>
          <p:cNvSpPr/>
          <p:nvPr/>
        </p:nvSpPr>
        <p:spPr>
          <a:xfrm>
            <a:off x="1875430" y="265562"/>
            <a:ext cx="4572000" cy="685800"/>
          </a:xfrm>
          <a:prstGeom prst="bevel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as-IN" sz="3200" b="1" dirty="0">
                <a:ln w="11430"/>
                <a:solidFill>
                  <a:sysClr val="windowText" lastClr="00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নিচের চিত্রগুলি লক্ষ্য </a:t>
            </a:r>
            <a:r>
              <a:rPr lang="as-IN" sz="3200" b="1" dirty="0" smtClean="0">
                <a:ln w="11430"/>
                <a:solidFill>
                  <a:sysClr val="windowText" lastClr="00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</a:t>
            </a:r>
            <a:r>
              <a:rPr lang="en-US" sz="3200" b="1" dirty="0" smtClean="0">
                <a:ln w="11430"/>
                <a:solidFill>
                  <a:sysClr val="windowText" lastClr="00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as-IN" sz="3200" b="1" dirty="0">
              <a:ln w="11430"/>
              <a:solidFill>
                <a:sysClr val="windowText" lastClr="00000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ight Arrow 3"/>
          <p:cNvSpPr/>
          <p:nvPr/>
        </p:nvSpPr>
        <p:spPr>
          <a:xfrm>
            <a:off x="3266938" y="2019300"/>
            <a:ext cx="2362200" cy="1905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Arrow 6"/>
          <p:cNvSpPr/>
          <p:nvPr/>
        </p:nvSpPr>
        <p:spPr>
          <a:xfrm>
            <a:off x="3253290" y="3801755"/>
            <a:ext cx="2362200" cy="1905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ight Arrow 9"/>
          <p:cNvSpPr/>
          <p:nvPr/>
        </p:nvSpPr>
        <p:spPr>
          <a:xfrm>
            <a:off x="3266936" y="5546682"/>
            <a:ext cx="2362200" cy="1905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6248400" y="1699051"/>
            <a:ext cx="141595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পেঁপে</a:t>
            </a:r>
            <a:endParaRPr lang="en-US" sz="48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589594" y="5226433"/>
            <a:ext cx="179240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সবজি</a:t>
            </a:r>
            <a:endParaRPr lang="en-US" sz="48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1" y="1193873"/>
            <a:ext cx="2514600" cy="147637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50" y="2978482"/>
            <a:ext cx="2354951" cy="1646545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6447430" y="3576756"/>
            <a:ext cx="149556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রুটি</a:t>
            </a:r>
            <a:endParaRPr lang="en-US" sz="48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526" y="4857470"/>
            <a:ext cx="2581274" cy="17594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68268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7" grpId="0" animBg="1"/>
      <p:bldP spid="10" grpId="0" animBg="1"/>
      <p:bldP spid="11" grpId="0"/>
      <p:bldP spid="14" grpId="0"/>
      <p:bldP spid="1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2133600"/>
            <a:ext cx="8153400" cy="3840163"/>
          </a:xfrm>
        </p:spPr>
        <p:txBody>
          <a:bodyPr>
            <a:normAutofit/>
          </a:bodyPr>
          <a:lstStyle/>
          <a:p>
            <a:endParaRPr lang="en-US" dirty="0" smtClean="0">
              <a:latin typeface="NikoshBAN" pitchFamily="2" charset="0"/>
              <a:cs typeface="NikoshBAN" pitchFamily="2" charset="0"/>
            </a:endParaRPr>
          </a:p>
          <a:p>
            <a:endParaRPr lang="en-US" dirty="0" smtClean="0">
              <a:latin typeface="NikoshBAN" pitchFamily="2" charset="0"/>
              <a:cs typeface="NikoshBAN" pitchFamily="2" charset="0"/>
            </a:endParaRPr>
          </a:p>
          <a:p>
            <a:endParaRPr lang="bn-BD" dirty="0">
              <a:latin typeface="NikoshBAN" pitchFamily="2" charset="0"/>
              <a:cs typeface="NikoshBAN" pitchFamily="2" charset="0"/>
            </a:endParaRPr>
          </a:p>
          <a:p>
            <a:endParaRPr lang="en-US" dirty="0" smtClean="0">
              <a:latin typeface="NikoshBAN" pitchFamily="2" charset="0"/>
              <a:cs typeface="NikoshBAN" pitchFamily="2" charset="0"/>
            </a:endParaRPr>
          </a:p>
          <a:p>
            <a:endParaRPr lang="bn-BD" dirty="0">
              <a:latin typeface="NikoshBAN" pitchFamily="2" charset="0"/>
              <a:cs typeface="NikoshBAN" pitchFamily="2" charset="0"/>
            </a:endParaRPr>
          </a:p>
          <a:p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Flowchart: Punched Tape 5"/>
          <p:cNvSpPr/>
          <p:nvPr/>
        </p:nvSpPr>
        <p:spPr>
          <a:xfrm>
            <a:off x="2492990" y="0"/>
            <a:ext cx="3581400" cy="1676400"/>
          </a:xfrm>
          <a:prstGeom prst="flowChartPunchedTap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BD" sz="5400" b="1" dirty="0">
                <a:ln w="11430"/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একক কাজ</a:t>
            </a:r>
            <a:br>
              <a:rPr lang="bn-BD" sz="5400" b="1" dirty="0">
                <a:ln w="11430"/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</a:br>
            <a:r>
              <a:rPr lang="bn-BD" sz="2000" b="1" dirty="0">
                <a:ln w="11430"/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সময়ঃ ৩ মিনিট </a:t>
            </a:r>
          </a:p>
        </p:txBody>
      </p:sp>
      <p:sp>
        <p:nvSpPr>
          <p:cNvPr id="7" name="Left-Right Arrow 6"/>
          <p:cNvSpPr/>
          <p:nvPr/>
        </p:nvSpPr>
        <p:spPr>
          <a:xfrm>
            <a:off x="2492990" y="2242782"/>
            <a:ext cx="3788390" cy="1676400"/>
          </a:xfrm>
          <a:prstGeom prst="left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BD" sz="4000" b="1" dirty="0">
                <a:ln w="11430"/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১। খাদ্য কী?</a:t>
            </a:r>
          </a:p>
        </p:txBody>
      </p:sp>
      <p:sp>
        <p:nvSpPr>
          <p:cNvPr id="8" name="Bevel 7"/>
          <p:cNvSpPr/>
          <p:nvPr/>
        </p:nvSpPr>
        <p:spPr>
          <a:xfrm>
            <a:off x="880281" y="4598159"/>
            <a:ext cx="7315200" cy="1905000"/>
          </a:xfrm>
          <a:prstGeom prst="bevel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BD" sz="2400" b="1" u="sng" dirty="0">
                <a:ln w="11430"/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উত্তর-</a:t>
            </a:r>
            <a:r>
              <a:rPr lang="bn-BD" sz="2400" b="1" dirty="0">
                <a:ln w="11430"/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দৈহিক বৃদ্ধি, ক্ষয়পূরন ও রোগ প্রতিরোধ ক্ষমতা বৃদ্ধি করে যে উপাদান তাকে খাদ্য বলে</a:t>
            </a:r>
            <a:r>
              <a:rPr lang="bn-BD" sz="2400" b="1" dirty="0" smtClean="0">
                <a:ln w="11430"/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  <a:r>
              <a:rPr lang="en-US" sz="2400" b="1" dirty="0" smtClean="0">
                <a:ln w="11430"/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bn-BD" sz="2400" b="1" dirty="0">
              <a:ln w="11430"/>
              <a:solidFill>
                <a:sysClr val="windowText" lastClr="0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endParaRPr lang="bn-BD" b="1" dirty="0">
              <a:ln w="11430"/>
              <a:solidFill>
                <a:sysClr val="windowText" lastClr="0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9400" y="838200"/>
            <a:ext cx="2350261" cy="20938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95519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960123" y="76200"/>
            <a:ext cx="4713027" cy="70788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bn-BD" sz="4000" b="1" dirty="0">
                <a:ln w="11430"/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নিচের চিত্রগুলি লক্ষ্য কর </a:t>
            </a:r>
            <a:r>
              <a:rPr lang="en-US" sz="4000" b="1" dirty="0" smtClean="0">
                <a:ln w="11430"/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bn-BD" sz="4000" b="1" dirty="0">
              <a:ln w="11430"/>
              <a:solidFill>
                <a:sysClr val="windowText" lastClr="0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134" y="4114799"/>
            <a:ext cx="2157413" cy="2387600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134" y="3876675"/>
            <a:ext cx="2157413" cy="1279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7938" y="600780"/>
            <a:ext cx="2157413" cy="1395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4" name="Picture 10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5531" y="582582"/>
            <a:ext cx="2536825" cy="1049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9799" y="4103994"/>
            <a:ext cx="2819399" cy="2341562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4" name="TextBox 3"/>
          <p:cNvSpPr txBox="1"/>
          <p:nvPr/>
        </p:nvSpPr>
        <p:spPr>
          <a:xfrm>
            <a:off x="7772400" y="3581326"/>
            <a:ext cx="1353403" cy="769441"/>
          </a:xfrm>
          <a:prstGeom prst="rect">
            <a:avLst/>
          </a:prstGeom>
          <a:blipFill>
            <a:blip r:embed="rId7"/>
            <a:tile tx="0" ty="0" sx="100000" sy="100000" flip="none" algn="tl"/>
          </a:blipFill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bn-BD" sz="4400" b="1" dirty="0" smtClean="0">
                <a:ln w="11430"/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আমিষ</a:t>
            </a:r>
            <a:endParaRPr lang="en-US" sz="4400" b="1" dirty="0">
              <a:ln w="11430"/>
              <a:solidFill>
                <a:sysClr val="windowText" lastClr="0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09148" y="784086"/>
            <a:ext cx="182933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খনিজ লবণ</a:t>
            </a:r>
            <a:endParaRPr lang="en-US" sz="36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553234" y="3577679"/>
            <a:ext cx="1183337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bn-BD" sz="4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শর্করা</a:t>
            </a:r>
            <a:endParaRPr lang="en-US" sz="4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327" y="1219201"/>
            <a:ext cx="2466975" cy="2033736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7938" y="1444996"/>
            <a:ext cx="2225260" cy="1919288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200" y="1404124"/>
            <a:ext cx="2433635" cy="194310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4144" y="4481180"/>
            <a:ext cx="2099054" cy="190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89816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3" dur="5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0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0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/>
      <p:bldP spid="7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872</TotalTime>
  <Words>291</Words>
  <Application>Microsoft Office PowerPoint</Application>
  <PresentationFormat>On-screen Show (4:3)</PresentationFormat>
  <Paragraphs>71</Paragraphs>
  <Slides>15</Slides>
  <Notes>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Office Theme</vt:lpstr>
      <vt:lpstr>স্বাগতম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TSS</dc:creator>
  <cp:lastModifiedBy>TSS</cp:lastModifiedBy>
  <cp:revision>174</cp:revision>
  <dcterms:created xsi:type="dcterms:W3CDTF">2006-08-16T00:00:00Z</dcterms:created>
  <dcterms:modified xsi:type="dcterms:W3CDTF">2013-12-17T04:14:29Z</dcterms:modified>
</cp:coreProperties>
</file>